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7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00676500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Hey guys, it's Ken from WebDesy.com. This slideshow is about the basics of SEO and why you need it. Let's get the ball rolling!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
              <a:t>SEO stands for Search Engine Optimization, which basically means doing whatever possible to make sure that the major search engines like your site and show it to potential clients as often as possible. I'll explain how to do it in my upcoming posts on WebDesy.com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Since SEO is associated with slightly indecent tactics, there's a trend to say inbound marketing instead of SEO.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
              <a:t>Rankings are the main metrics in today’s SEO, because it defines whether you have traffic for your site or not. If you have traffic, you can monetize it the way you like. You may want to sell ebooks, offer consulting services,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
              <a:t>It’s the biggest search engine nowadays. Sure thing, there are others as well, but they are either smaller (for instance Bing) or just local ones (for example Yandex in Russia and Baidu in China).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buNone/>
            </a:pPr>
            <a:r>
              <a:rPr lang="en"/>
              <a:t>The things that are OK to apply are within the white-hat SEO, those that Google forbids are in the realm of black-hat SEO. And gray-hat SEO is everything in between.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I hope you liked the slideshow. Let me know if you have any questions or ideas.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
            <a:ext cx="9144000" cy="3518549"/>
          </a:xfrm>
          <a:prstGeom prst="rect">
            <a:avLst/>
          </a:prstGeom>
          <a:solidFill>
            <a:schemeClr val="dk2"/>
          </a:solidFill>
          <a:ln>
            <a:noFill/>
          </a:ln>
        </p:spPr>
        <p:txBody>
          <a:bodyPr lIns="91425" tIns="45700" rIns="91425" bIns="45700" anchor="ctr" anchorCtr="0">
            <a:noAutofit/>
          </a:bodyPr>
          <a:lstStyle/>
          <a:p>
            <a:endParaRPr/>
          </a:p>
        </p:txBody>
      </p:sp>
      <p:cxnSp>
        <p:nvCxnSpPr>
          <p:cNvPr id="9" name="Shape 9"/>
          <p:cNvCxnSpPr/>
          <p:nvPr/>
        </p:nvCxnSpPr>
        <p:spPr>
          <a:xfrm>
            <a:off x="0" y="3496604"/>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0" name="Shape 10"/>
          <p:cNvSpPr txBox="1">
            <a:spLocks noGrp="1"/>
          </p:cNvSpPr>
          <p:nvPr>
            <p:ph type="ctrTitle"/>
          </p:nvPr>
        </p:nvSpPr>
        <p:spPr>
          <a:xfrm>
            <a:off x="685800" y="1867781"/>
            <a:ext cx="7772400" cy="1648800"/>
          </a:xfrm>
          <a:prstGeom prst="rect">
            <a:avLst/>
          </a:prstGeom>
          <a:noFill/>
          <a:ln>
            <a:noFill/>
          </a:ln>
        </p:spPr>
        <p:txBody>
          <a:bodyPr lIns="91425" tIns="91425" rIns="91425" bIns="91425" anchor="b" anchorCtr="0"/>
          <a:lstStyle>
            <a:lvl1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1pPr>
            <a:lvl2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2pPr>
            <a:lvl3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3pPr>
            <a:lvl4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4pPr>
            <a:lvl5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5pPr>
            <a:lvl6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6pPr>
            <a:lvl7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7pPr>
            <a:lvl8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8pPr>
            <a:lvl9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685800" y="3627027"/>
            <a:ext cx="7772400" cy="774449"/>
          </a:xfrm>
          <a:prstGeom prst="rect">
            <a:avLst/>
          </a:prstGeom>
          <a:noFill/>
          <a:ln>
            <a:noFill/>
          </a:ln>
        </p:spPr>
        <p:txBody>
          <a:bodyPr lIns="91425" tIns="91425" rIns="91425" bIns="91425" anchor="t" anchorCtr="0"/>
          <a:lstStyle>
            <a:lvl1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13" name="Shape 13"/>
          <p:cNvSpPr/>
          <p:nvPr/>
        </p:nvSpPr>
        <p:spPr>
          <a:xfrm>
            <a:off x="0" y="1"/>
            <a:ext cx="9144000" cy="1149749"/>
          </a:xfrm>
          <a:prstGeom prst="rect">
            <a:avLst/>
          </a:prstGeom>
          <a:solidFill>
            <a:srgbClr val="2388DB"/>
          </a:solidFill>
          <a:ln>
            <a:noFill/>
          </a:ln>
        </p:spPr>
        <p:txBody>
          <a:bodyPr lIns="91425" tIns="45700" rIns="91425" bIns="45700" anchor="ctr" anchorCtr="0">
            <a:noAutofit/>
          </a:bodyPr>
          <a:lstStyle/>
          <a:p>
            <a:endParaRPr/>
          </a:p>
        </p:txBody>
      </p:sp>
      <p:cxnSp>
        <p:nvCxnSpPr>
          <p:cNvPr id="14" name="Shape 14"/>
          <p:cNvCxnSpPr/>
          <p:nvPr/>
        </p:nvCxnSpPr>
        <p:spPr>
          <a:xfrm>
            <a:off x="0" y="1127875"/>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a:endParaRPr/>
          </a:p>
        </p:txBody>
      </p:sp>
      <p:sp>
        <p:nvSpPr>
          <p:cNvPr id="16" name="Shape 16"/>
          <p:cNvSpPr txBox="1">
            <a:spLocks noGrp="1"/>
          </p:cNvSpPr>
          <p:nvPr>
            <p:ph type="body" idx="1"/>
          </p:nvPr>
        </p:nvSpPr>
        <p:spPr>
          <a:xfrm>
            <a:off x="457200" y="1200150"/>
            <a:ext cx="8229600" cy="372577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p:nvPr/>
        </p:nvSpPr>
        <p:spPr>
          <a:xfrm>
            <a:off x="0" y="1"/>
            <a:ext cx="9144000" cy="1149749"/>
          </a:xfrm>
          <a:prstGeom prst="rect">
            <a:avLst/>
          </a:prstGeom>
          <a:solidFill>
            <a:schemeClr val="dk2"/>
          </a:solidFill>
          <a:ln>
            <a:noFill/>
          </a:ln>
        </p:spPr>
        <p:txBody>
          <a:bodyPr lIns="91425" tIns="45700" rIns="91425" bIns="45700" anchor="ctr" anchorCtr="0">
            <a:noAutofit/>
          </a:bodyPr>
          <a:lstStyle/>
          <a:p>
            <a:endParaRPr/>
          </a:p>
        </p:txBody>
      </p:sp>
      <p:cxnSp>
        <p:nvCxnSpPr>
          <p:cNvPr id="19" name="Shape 19"/>
          <p:cNvCxnSpPr/>
          <p:nvPr/>
        </p:nvCxnSpPr>
        <p:spPr>
          <a:xfrm>
            <a:off x="0" y="1127875"/>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0" name="Shape 20"/>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457200" y="1200150"/>
            <a:ext cx="3994500" cy="372577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2" name="Shape 22"/>
          <p:cNvSpPr txBox="1">
            <a:spLocks noGrp="1"/>
          </p:cNvSpPr>
          <p:nvPr>
            <p:ph type="body" idx="2"/>
          </p:nvPr>
        </p:nvSpPr>
        <p:spPr>
          <a:xfrm>
            <a:off x="4692273" y="1200150"/>
            <a:ext cx="3994500" cy="3725775"/>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3"/>
        <p:cNvGrpSpPr/>
        <p:nvPr/>
      </p:nvGrpSpPr>
      <p:grpSpPr>
        <a:xfrm>
          <a:off x="0" y="0"/>
          <a:ext cx="0" cy="0"/>
          <a:chOff x="0" y="0"/>
          <a:chExt cx="0" cy="0"/>
        </a:xfrm>
      </p:grpSpPr>
      <p:sp>
        <p:nvSpPr>
          <p:cNvPr id="24" name="Shape 24"/>
          <p:cNvSpPr/>
          <p:nvPr/>
        </p:nvSpPr>
        <p:spPr>
          <a:xfrm>
            <a:off x="0" y="1"/>
            <a:ext cx="9144000" cy="1149749"/>
          </a:xfrm>
          <a:prstGeom prst="rect">
            <a:avLst/>
          </a:prstGeom>
          <a:solidFill>
            <a:srgbClr val="2388DB"/>
          </a:solidFill>
          <a:ln>
            <a:noFill/>
          </a:ln>
        </p:spPr>
        <p:txBody>
          <a:bodyPr lIns="91425" tIns="45700" rIns="91425" bIns="45700" anchor="ctr" anchorCtr="0">
            <a:noAutofit/>
          </a:bodyPr>
          <a:lstStyle/>
          <a:p>
            <a:endParaRPr/>
          </a:p>
        </p:txBody>
      </p:sp>
      <p:cxnSp>
        <p:nvCxnSpPr>
          <p:cNvPr id="25" name="Shape 25"/>
          <p:cNvCxnSpPr/>
          <p:nvPr/>
        </p:nvCxnSpPr>
        <p:spPr>
          <a:xfrm>
            <a:off x="0" y="1127875"/>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6" name="Shape 26"/>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4406309"/>
            <a:ext cx="8229600" cy="519525"/>
          </a:xfrm>
          <a:prstGeom prst="rect">
            <a:avLst/>
          </a:prstGeom>
          <a:noFill/>
          <a:ln>
            <a:noFill/>
          </a:ln>
        </p:spPr>
        <p:txBody>
          <a:bodyPr lIns="91425" tIns="91425" rIns="91425" bIns="91425" anchor="t" anchorCtr="0"/>
          <a:lstStyle>
            <a:lvl1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1pPr>
            <a:lvl2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2pPr>
            <a:lvl3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3pPr>
            <a:lvl4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4pPr>
            <a:lvl5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5pPr>
            <a:lvl6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6pPr>
            <a:lvl7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7pPr>
            <a:lvl8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8pPr>
            <a:lvl9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9pPr>
          </a:lstStyle>
          <a:p>
            <a:endParaRPr/>
          </a:p>
        </p:txBody>
      </p:sp>
      <p:sp>
        <p:nvSpPr>
          <p:cNvPr id="29" name="Shape 29"/>
          <p:cNvSpPr/>
          <p:nvPr/>
        </p:nvSpPr>
        <p:spPr>
          <a:xfrm>
            <a:off x="4274" y="0"/>
            <a:ext cx="9144000" cy="4406400"/>
          </a:xfrm>
          <a:prstGeom prst="rect">
            <a:avLst/>
          </a:prstGeom>
          <a:solidFill>
            <a:srgbClr val="2388DB"/>
          </a:solidFill>
          <a:ln>
            <a:noFill/>
          </a:ln>
        </p:spPr>
        <p:txBody>
          <a:bodyPr lIns="91425" tIns="45700" rIns="91425" bIns="45700" anchor="ctr" anchorCtr="0">
            <a:noAutofit/>
          </a:bodyPr>
          <a:lstStyle/>
          <a:p>
            <a:endParaRPr/>
          </a:p>
        </p:txBody>
      </p:sp>
      <p:cxnSp>
        <p:nvCxnSpPr>
          <p:cNvPr id="30" name="Shape 30"/>
          <p:cNvCxnSpPr/>
          <p:nvPr/>
        </p:nvCxnSpPr>
        <p:spPr>
          <a:xfrm>
            <a:off x="0" y="4384371"/>
            <a:ext cx="9144000" cy="0"/>
          </a:xfrm>
          <a:prstGeom prst="straightConnector1">
            <a:avLst/>
          </a:prstGeom>
          <a:noFill/>
          <a:ln w="57150" cap="flat">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200150"/>
            <a:ext cx="8229600" cy="3725775"/>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1223119"/>
            <a:ext cx="7772400" cy="1648800"/>
          </a:xfrm>
          <a:prstGeom prst="rect">
            <a:avLst/>
          </a:prstGeom>
        </p:spPr>
        <p:txBody>
          <a:bodyPr lIns="91425" tIns="91425" rIns="91425" bIns="91425" anchor="b" anchorCtr="0">
            <a:noAutofit/>
          </a:bodyPr>
          <a:lstStyle/>
          <a:p>
            <a:pPr algn="ctr">
              <a:buNone/>
            </a:pPr>
            <a:r>
              <a:rPr lang="en" sz="4400" dirty="0"/>
              <a:t>What is SEO or Why You Need Google on Your Team?</a:t>
            </a:r>
          </a:p>
        </p:txBody>
      </p:sp>
      <p:sp>
        <p:nvSpPr>
          <p:cNvPr id="34" name="Shape 34"/>
          <p:cNvSpPr/>
          <p:nvPr/>
        </p:nvSpPr>
        <p:spPr>
          <a:xfrm>
            <a:off x="4393926" y="3678115"/>
            <a:ext cx="4493307" cy="1254769"/>
          </a:xfrm>
          <a:prstGeom prst="rect">
            <a:avLst/>
          </a:prstGeom>
          <a:blipFill>
            <a:blip r:embed="rId3"/>
            <a:stretch>
              <a:fillRect/>
            </a:stretch>
          </a:blipFill>
          <a:ln>
            <a:noFill/>
          </a:ln>
        </p:spPr>
      </p:sp>
      <p:sp>
        <p:nvSpPr>
          <p:cNvPr id="35" name="Shape 35"/>
          <p:cNvSpPr txBox="1">
            <a:spLocks noGrp="1"/>
          </p:cNvSpPr>
          <p:nvPr>
            <p:ph type="subTitle" idx="1"/>
          </p:nvPr>
        </p:nvSpPr>
        <p:spPr>
          <a:xfrm>
            <a:off x="470450" y="3813383"/>
            <a:ext cx="7772400" cy="774449"/>
          </a:xfrm>
          <a:prstGeom prst="rect">
            <a:avLst/>
          </a:prstGeom>
        </p:spPr>
        <p:txBody>
          <a:bodyPr lIns="91425" tIns="91425" rIns="91425" bIns="91425" anchor="t" anchorCtr="0">
            <a:noAutofit/>
          </a:bodyPr>
          <a:lstStyle/>
          <a:p>
            <a:pPr lvl="0" rtl="0">
              <a:buNone/>
            </a:pPr>
            <a:r>
              <a:rPr lang="en" sz="2400"/>
              <a:t>By Kenneth von Rauch</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8"/>
            <a:ext cx="8229600" cy="857250"/>
          </a:xfrm>
          <a:prstGeom prst="rect">
            <a:avLst/>
          </a:prstGeom>
        </p:spPr>
        <p:txBody>
          <a:bodyPr lIns="91425" tIns="91425" rIns="91425" bIns="91425" anchor="b" anchorCtr="0">
            <a:noAutofit/>
          </a:bodyPr>
          <a:lstStyle/>
          <a:p>
            <a:pPr>
              <a:buNone/>
            </a:pPr>
            <a:r>
              <a:rPr lang="en"/>
              <a:t>SEO (Search Engine Optimization)</a:t>
            </a:r>
          </a:p>
        </p:txBody>
      </p:sp>
      <p:sp>
        <p:nvSpPr>
          <p:cNvPr id="41" name="Shape 41"/>
          <p:cNvSpPr txBox="1">
            <a:spLocks noGrp="1"/>
          </p:cNvSpPr>
          <p:nvPr>
            <p:ph type="body" idx="1"/>
          </p:nvPr>
        </p:nvSpPr>
        <p:spPr>
          <a:xfrm>
            <a:off x="457200" y="1200150"/>
            <a:ext cx="8229600" cy="3725775"/>
          </a:xfrm>
          <a:prstGeom prst="rect">
            <a:avLst/>
          </a:prstGeom>
        </p:spPr>
        <p:txBody>
          <a:bodyPr lIns="91425" tIns="91425" rIns="91425" bIns="91425" anchor="t" anchorCtr="0">
            <a:noAutofit/>
          </a:bodyPr>
          <a:lstStyle/>
          <a:p>
            <a:pPr lvl="0" rtl="0">
              <a:lnSpc>
                <a:spcPct val="115000"/>
              </a:lnSpc>
              <a:spcBef>
                <a:spcPts val="0"/>
              </a:spcBef>
              <a:buNone/>
            </a:pPr>
            <a:r>
              <a:rPr lang="en">
                <a:solidFill>
                  <a:srgbClr val="000000"/>
                </a:solidFill>
              </a:rPr>
              <a:t>Make sure that search engines like your site</a:t>
            </a:r>
          </a:p>
          <a:p>
            <a:endParaRPr lang="en">
              <a:solidFill>
                <a:srgbClr val="000000"/>
              </a:solidFill>
            </a:endParaRPr>
          </a:p>
          <a:p>
            <a:endParaRPr lang="en">
              <a:solidFill>
                <a:srgbClr val="000000"/>
              </a:solidFill>
            </a:endParaRPr>
          </a:p>
        </p:txBody>
      </p:sp>
      <p:sp>
        <p:nvSpPr>
          <p:cNvPr id="42" name="Shape 42"/>
          <p:cNvSpPr/>
          <p:nvPr/>
        </p:nvSpPr>
        <p:spPr>
          <a:xfrm>
            <a:off x="6489435" y="4263853"/>
            <a:ext cx="2397797" cy="669031"/>
          </a:xfrm>
          <a:prstGeom prst="rect">
            <a:avLst/>
          </a:prstGeom>
          <a:blipFill>
            <a:blip r:embed="rId3"/>
            <a:stretch>
              <a:fillRect/>
            </a:stretch>
          </a:blipFill>
          <a:ln>
            <a:noFill/>
          </a:ln>
        </p:spPr>
      </p:sp>
      <p:sp>
        <p:nvSpPr>
          <p:cNvPr id="43" name="Shape 43"/>
          <p:cNvSpPr/>
          <p:nvPr/>
        </p:nvSpPr>
        <p:spPr>
          <a:xfrm>
            <a:off x="2745688" y="2113289"/>
            <a:ext cx="3652622" cy="1899497"/>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250"/>
          </a:xfrm>
          <a:prstGeom prst="rect">
            <a:avLst/>
          </a:prstGeom>
        </p:spPr>
        <p:txBody>
          <a:bodyPr lIns="91425" tIns="91425" rIns="91425" bIns="91425" anchor="b" anchorCtr="0">
            <a:noAutofit/>
          </a:bodyPr>
          <a:lstStyle/>
          <a:p>
            <a:pPr>
              <a:buNone/>
            </a:pPr>
            <a:r>
              <a:rPr lang="en" dirty="0"/>
              <a:t>SEO -&gt; Inbound Marketing</a:t>
            </a:r>
          </a:p>
        </p:txBody>
      </p:sp>
      <p:sp>
        <p:nvSpPr>
          <p:cNvPr id="49" name="Shape 49"/>
          <p:cNvSpPr txBox="1">
            <a:spLocks noGrp="1"/>
          </p:cNvSpPr>
          <p:nvPr>
            <p:ph type="body" idx="1"/>
          </p:nvPr>
        </p:nvSpPr>
        <p:spPr>
          <a:xfrm>
            <a:off x="457200" y="1200150"/>
            <a:ext cx="8229600" cy="3725775"/>
          </a:xfrm>
          <a:prstGeom prst="rect">
            <a:avLst/>
          </a:prstGeom>
        </p:spPr>
        <p:txBody>
          <a:bodyPr lIns="91425" tIns="91425" rIns="91425" bIns="91425" anchor="t" anchorCtr="0">
            <a:noAutofit/>
          </a:bodyPr>
          <a:lstStyle/>
          <a:p>
            <a:pPr>
              <a:buNone/>
            </a:pPr>
            <a:r>
              <a:rPr lang="en" sz="3600" dirty="0">
                <a:solidFill>
                  <a:srgbClr val="000000"/>
                </a:solidFill>
              </a:rPr>
              <a:t>Better Name</a:t>
            </a:r>
          </a:p>
        </p:txBody>
      </p:sp>
      <p:sp>
        <p:nvSpPr>
          <p:cNvPr id="50" name="Shape 50"/>
          <p:cNvSpPr/>
          <p:nvPr/>
        </p:nvSpPr>
        <p:spPr>
          <a:xfrm>
            <a:off x="6489435" y="4263853"/>
            <a:ext cx="2397797" cy="669031"/>
          </a:xfrm>
          <a:prstGeom prst="rect">
            <a:avLst/>
          </a:prstGeom>
          <a:blipFill>
            <a:blip r:embed="rId3"/>
            <a:stretch>
              <a:fillRect/>
            </a:stretch>
          </a:blipFill>
          <a:ln>
            <a:noFill/>
          </a:ln>
        </p:spPr>
      </p:sp>
      <p:sp>
        <p:nvSpPr>
          <p:cNvPr id="51" name="Shape 51"/>
          <p:cNvSpPr/>
          <p:nvPr/>
        </p:nvSpPr>
        <p:spPr>
          <a:xfrm>
            <a:off x="3171825" y="2012906"/>
            <a:ext cx="2800350" cy="2100263"/>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8"/>
            <a:ext cx="8229600" cy="857250"/>
          </a:xfrm>
          <a:prstGeom prst="rect">
            <a:avLst/>
          </a:prstGeom>
        </p:spPr>
        <p:txBody>
          <a:bodyPr lIns="91425" tIns="91425" rIns="91425" bIns="91425" anchor="b" anchorCtr="0">
            <a:noAutofit/>
          </a:bodyPr>
          <a:lstStyle/>
          <a:p>
            <a:pPr>
              <a:buNone/>
            </a:pPr>
            <a:r>
              <a:rPr lang="en"/>
              <a:t>Rankings</a:t>
            </a:r>
          </a:p>
        </p:txBody>
      </p:sp>
      <p:sp>
        <p:nvSpPr>
          <p:cNvPr id="57" name="Shape 57"/>
          <p:cNvSpPr txBox="1">
            <a:spLocks noGrp="1"/>
          </p:cNvSpPr>
          <p:nvPr>
            <p:ph type="body" idx="1"/>
          </p:nvPr>
        </p:nvSpPr>
        <p:spPr>
          <a:xfrm>
            <a:off x="457200" y="1200150"/>
            <a:ext cx="8229600" cy="3725775"/>
          </a:xfrm>
          <a:prstGeom prst="rect">
            <a:avLst/>
          </a:prstGeom>
        </p:spPr>
        <p:txBody>
          <a:bodyPr lIns="91425" tIns="91425" rIns="91425" bIns="91425" anchor="t" anchorCtr="0">
            <a:noAutofit/>
          </a:bodyPr>
          <a:lstStyle/>
          <a:p>
            <a:pPr lvl="0" rtl="0">
              <a:lnSpc>
                <a:spcPct val="115000"/>
              </a:lnSpc>
              <a:spcBef>
                <a:spcPts val="0"/>
              </a:spcBef>
              <a:buNone/>
            </a:pPr>
            <a:r>
              <a:rPr lang="en">
                <a:solidFill>
                  <a:srgbClr val="000000"/>
                </a:solidFill>
              </a:rPr>
              <a:t>Rankings are basically the places that your site pages occupy in Google.</a:t>
            </a:r>
          </a:p>
        </p:txBody>
      </p:sp>
      <p:sp>
        <p:nvSpPr>
          <p:cNvPr id="58" name="Shape 58"/>
          <p:cNvSpPr/>
          <p:nvPr/>
        </p:nvSpPr>
        <p:spPr>
          <a:xfrm>
            <a:off x="6489435" y="4263853"/>
            <a:ext cx="2397797" cy="669031"/>
          </a:xfrm>
          <a:prstGeom prst="rect">
            <a:avLst/>
          </a:prstGeom>
          <a:blipFill>
            <a:blip r:embed="rId3"/>
            <a:stretch>
              <a:fillRect/>
            </a:stretch>
          </a:blipFill>
          <a:ln>
            <a:noFill/>
          </a:ln>
        </p:spPr>
      </p:sp>
      <p:sp>
        <p:nvSpPr>
          <p:cNvPr id="59" name="Shape 59"/>
          <p:cNvSpPr/>
          <p:nvPr/>
        </p:nvSpPr>
        <p:spPr>
          <a:xfrm>
            <a:off x="2667000" y="1991475"/>
            <a:ext cx="3810000" cy="2143125"/>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250"/>
          </a:xfrm>
          <a:prstGeom prst="rect">
            <a:avLst/>
          </a:prstGeom>
        </p:spPr>
        <p:txBody>
          <a:bodyPr lIns="91425" tIns="91425" rIns="91425" bIns="91425" anchor="b" anchorCtr="0">
            <a:noAutofit/>
          </a:bodyPr>
          <a:lstStyle/>
          <a:p>
            <a:pPr>
              <a:buNone/>
            </a:pPr>
            <a:r>
              <a:rPr lang="en"/>
              <a:t>Why Google is Your Friend</a:t>
            </a:r>
          </a:p>
        </p:txBody>
      </p:sp>
      <p:sp>
        <p:nvSpPr>
          <p:cNvPr id="65" name="Shape 65"/>
          <p:cNvSpPr txBox="1">
            <a:spLocks noGrp="1"/>
          </p:cNvSpPr>
          <p:nvPr>
            <p:ph type="body" idx="1"/>
          </p:nvPr>
        </p:nvSpPr>
        <p:spPr>
          <a:xfrm>
            <a:off x="457200" y="1200150"/>
            <a:ext cx="8229600" cy="3725775"/>
          </a:xfrm>
          <a:prstGeom prst="rect">
            <a:avLst/>
          </a:prstGeom>
        </p:spPr>
        <p:txBody>
          <a:bodyPr lIns="91425" tIns="91425" rIns="91425" bIns="91425" anchor="t" anchorCtr="0">
            <a:noAutofit/>
          </a:bodyPr>
          <a:lstStyle/>
          <a:p>
            <a:pPr marL="457200" lvl="0" indent="-419100" rtl="0">
              <a:buClr>
                <a:schemeClr val="dk1"/>
              </a:buClr>
              <a:buSzPct val="31250"/>
              <a:buFont typeface="Arial"/>
              <a:buAutoNum type="arabicPeriod"/>
            </a:pPr>
            <a:r>
              <a:rPr lang="en" sz="9600">
                <a:solidFill>
                  <a:srgbClr val="FFFFFF"/>
                </a:solidFill>
              </a:rPr>
              <a:t>Google</a:t>
            </a:r>
          </a:p>
          <a:p>
            <a:endParaRPr lang="en" sz="9600">
              <a:solidFill>
                <a:srgbClr val="FFFFFF"/>
              </a:solidFill>
            </a:endParaRPr>
          </a:p>
          <a:p>
            <a:pPr marL="457200" lvl="0" indent="-419100" rtl="0">
              <a:buClr>
                <a:schemeClr val="dk1"/>
              </a:buClr>
              <a:buSzPct val="83333"/>
              <a:buFont typeface="Arial"/>
              <a:buAutoNum type="arabicPeriod"/>
            </a:pPr>
            <a:r>
              <a:rPr lang="en" sz="3600" b="1"/>
              <a:t>Bing</a:t>
            </a:r>
          </a:p>
          <a:p>
            <a:pPr marL="457200" lvl="0" indent="-419100" rtl="0">
              <a:buClr>
                <a:schemeClr val="dk1"/>
              </a:buClr>
              <a:buSzPct val="100000"/>
              <a:buFont typeface="Arial"/>
              <a:buAutoNum type="arabicPeriod"/>
            </a:pPr>
            <a:r>
              <a:rPr lang="en"/>
              <a:t>Yahoo</a:t>
            </a:r>
          </a:p>
          <a:p>
            <a:pPr marL="457200" lvl="0" indent="-419100" rtl="0">
              <a:buClr>
                <a:schemeClr val="dk1"/>
              </a:buClr>
              <a:buSzPct val="100000"/>
              <a:buFont typeface="Arial"/>
              <a:buAutoNum type="arabicPeriod"/>
            </a:pPr>
            <a:r>
              <a:rPr lang="en"/>
              <a:t>Baidu (China)</a:t>
            </a:r>
          </a:p>
          <a:p>
            <a:pPr marL="457200" lvl="0" indent="-419100" rtl="0">
              <a:buClr>
                <a:schemeClr val="dk1"/>
              </a:buClr>
              <a:buSzPct val="100000"/>
              <a:buFont typeface="Arial"/>
              <a:buAutoNum type="arabicPeriod"/>
            </a:pPr>
            <a:r>
              <a:rPr lang="en"/>
              <a:t>Yandex (Russia)</a:t>
            </a:r>
          </a:p>
          <a:p>
            <a:endParaRPr lang="en"/>
          </a:p>
        </p:txBody>
      </p:sp>
      <p:sp>
        <p:nvSpPr>
          <p:cNvPr id="66" name="Shape 66"/>
          <p:cNvSpPr/>
          <p:nvPr/>
        </p:nvSpPr>
        <p:spPr>
          <a:xfrm>
            <a:off x="6489435" y="4263853"/>
            <a:ext cx="2397797" cy="669031"/>
          </a:xfrm>
          <a:prstGeom prst="rect">
            <a:avLst/>
          </a:prstGeom>
          <a:blipFill>
            <a:blip r:embed="rId3"/>
            <a:stretch>
              <a:fillRect/>
            </a:stretch>
          </a:blipFill>
          <a:ln>
            <a:noFill/>
          </a:ln>
        </p:spPr>
      </p:sp>
      <p:sp>
        <p:nvSpPr>
          <p:cNvPr id="67" name="Shape 67"/>
          <p:cNvSpPr/>
          <p:nvPr/>
        </p:nvSpPr>
        <p:spPr>
          <a:xfrm>
            <a:off x="1218704" y="1374094"/>
            <a:ext cx="6706593" cy="1957390"/>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05978"/>
            <a:ext cx="8229600" cy="857250"/>
          </a:xfrm>
          <a:prstGeom prst="rect">
            <a:avLst/>
          </a:prstGeom>
        </p:spPr>
        <p:txBody>
          <a:bodyPr lIns="91425" tIns="91425" rIns="91425" bIns="91425" anchor="b" anchorCtr="0">
            <a:noAutofit/>
          </a:bodyPr>
          <a:lstStyle/>
          <a:p>
            <a:pPr>
              <a:buNone/>
            </a:pPr>
            <a:r>
              <a:rPr lang="en"/>
              <a:t>On-page and Off-page SEO</a:t>
            </a:r>
          </a:p>
        </p:txBody>
      </p:sp>
      <p:sp>
        <p:nvSpPr>
          <p:cNvPr id="73" name="Shape 73"/>
          <p:cNvSpPr txBox="1">
            <a:spLocks noGrp="1"/>
          </p:cNvSpPr>
          <p:nvPr>
            <p:ph type="body" idx="1"/>
          </p:nvPr>
        </p:nvSpPr>
        <p:spPr>
          <a:xfrm>
            <a:off x="457200" y="1200150"/>
            <a:ext cx="8229600" cy="3725775"/>
          </a:xfrm>
          <a:prstGeom prst="rect">
            <a:avLst/>
          </a:prstGeom>
        </p:spPr>
        <p:txBody>
          <a:bodyPr lIns="91425" tIns="91425" rIns="91425" bIns="91425" anchor="t" anchorCtr="0">
            <a:noAutofit/>
          </a:bodyPr>
          <a:lstStyle/>
          <a:p>
            <a:pPr marL="457200" lvl="0" indent="-419100" rtl="0">
              <a:lnSpc>
                <a:spcPct val="115000"/>
              </a:lnSpc>
              <a:spcBef>
                <a:spcPts val="0"/>
              </a:spcBef>
              <a:buClr>
                <a:schemeClr val="dk1"/>
              </a:buClr>
              <a:buSzPct val="166666"/>
              <a:buFont typeface="Arial"/>
              <a:buChar char="•"/>
            </a:pPr>
            <a:r>
              <a:rPr lang="en">
                <a:solidFill>
                  <a:srgbClr val="000000"/>
                </a:solidFill>
              </a:rPr>
              <a:t>On-page SEO is all about what you need to do on your site to optimize it for search engines.</a:t>
            </a:r>
          </a:p>
          <a:p>
            <a:pPr marL="457200" lvl="0" indent="-419100" rtl="0">
              <a:lnSpc>
                <a:spcPct val="115000"/>
              </a:lnSpc>
              <a:spcBef>
                <a:spcPts val="0"/>
              </a:spcBef>
              <a:buClr>
                <a:schemeClr val="dk1"/>
              </a:buClr>
              <a:buSzPct val="166666"/>
              <a:buFont typeface="Arial"/>
              <a:buChar char="•"/>
            </a:pPr>
            <a:r>
              <a:rPr lang="en">
                <a:solidFill>
                  <a:srgbClr val="000000"/>
                </a:solidFill>
              </a:rPr>
              <a:t>Off-page SEO is what you need to do off your site to improve your site’s SEO rankings (such as building links, etc).</a:t>
            </a:r>
          </a:p>
        </p:txBody>
      </p:sp>
      <p:sp>
        <p:nvSpPr>
          <p:cNvPr id="74" name="Shape 74"/>
          <p:cNvSpPr/>
          <p:nvPr/>
        </p:nvSpPr>
        <p:spPr>
          <a:xfrm>
            <a:off x="6489435" y="4263853"/>
            <a:ext cx="2397797" cy="669031"/>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250"/>
          </a:xfrm>
          <a:prstGeom prst="rect">
            <a:avLst/>
          </a:prstGeom>
        </p:spPr>
        <p:txBody>
          <a:bodyPr lIns="91425" tIns="91425" rIns="91425" bIns="91425" anchor="b" anchorCtr="0">
            <a:noAutofit/>
          </a:bodyPr>
          <a:lstStyle/>
          <a:p>
            <a:pPr>
              <a:buNone/>
            </a:pPr>
            <a:r>
              <a:rPr lang="en"/>
              <a:t>SEO Hat Fashion</a:t>
            </a:r>
          </a:p>
        </p:txBody>
      </p:sp>
      <p:sp>
        <p:nvSpPr>
          <p:cNvPr id="80" name="Shape 80"/>
          <p:cNvSpPr txBox="1">
            <a:spLocks noGrp="1"/>
          </p:cNvSpPr>
          <p:nvPr>
            <p:ph type="body" idx="1"/>
          </p:nvPr>
        </p:nvSpPr>
        <p:spPr>
          <a:xfrm>
            <a:off x="457200" y="1200150"/>
            <a:ext cx="8229600" cy="3725775"/>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White Hat = Good</a:t>
            </a:r>
          </a:p>
          <a:p>
            <a:pPr marL="457200" lvl="0" indent="-419100" rtl="0">
              <a:buClr>
                <a:schemeClr val="dk1"/>
              </a:buClr>
              <a:buSzPct val="166666"/>
              <a:buFont typeface="Arial"/>
              <a:buChar char="•"/>
            </a:pPr>
            <a:r>
              <a:rPr lang="en"/>
              <a:t>Gray Hat = Tricky</a:t>
            </a:r>
          </a:p>
          <a:p>
            <a:pPr marL="457200" lvl="0" indent="-419100" rtl="0">
              <a:buClr>
                <a:schemeClr val="dk1"/>
              </a:buClr>
              <a:buSzPct val="166666"/>
              <a:buFont typeface="Arial"/>
              <a:buChar char="•"/>
            </a:pPr>
            <a:r>
              <a:rPr lang="en"/>
              <a:t>Black Hat = Bad</a:t>
            </a:r>
          </a:p>
          <a:p>
            <a:endParaRPr lang="en"/>
          </a:p>
          <a:p>
            <a:endParaRPr lang="en"/>
          </a:p>
        </p:txBody>
      </p:sp>
      <p:sp>
        <p:nvSpPr>
          <p:cNvPr id="81" name="Shape 81"/>
          <p:cNvSpPr/>
          <p:nvPr/>
        </p:nvSpPr>
        <p:spPr>
          <a:xfrm>
            <a:off x="6489435" y="4263853"/>
            <a:ext cx="2397797" cy="669031"/>
          </a:xfrm>
          <a:prstGeom prst="rect">
            <a:avLst/>
          </a:prstGeom>
          <a:blipFill>
            <a:blip r:embed="rId3"/>
            <a:stretch>
              <a:fillRect/>
            </a:stretch>
          </a:blipFill>
          <a:ln>
            <a:noFill/>
          </a:ln>
        </p:spPr>
      </p:sp>
      <p:sp>
        <p:nvSpPr>
          <p:cNvPr id="82" name="Shape 82"/>
          <p:cNvSpPr/>
          <p:nvPr/>
        </p:nvSpPr>
        <p:spPr>
          <a:xfrm>
            <a:off x="1238250" y="2341519"/>
            <a:ext cx="6667500" cy="1443038"/>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1001118" y="1892644"/>
            <a:ext cx="7457082" cy="574199"/>
          </a:xfrm>
          <a:prstGeom prst="rect">
            <a:avLst/>
          </a:prstGeom>
        </p:spPr>
        <p:txBody>
          <a:bodyPr lIns="91425" tIns="91425" rIns="91425" bIns="91425" anchor="b" anchorCtr="0">
            <a:noAutofit/>
          </a:bodyPr>
          <a:lstStyle/>
          <a:p>
            <a:pPr>
              <a:buNone/>
            </a:pPr>
            <a:r>
              <a:rPr lang="en" sz="4800" dirty="0"/>
              <a:t>WebDesy@gmail.com</a:t>
            </a:r>
          </a:p>
        </p:txBody>
      </p:sp>
      <p:sp>
        <p:nvSpPr>
          <p:cNvPr id="88" name="Shape 88"/>
          <p:cNvSpPr txBox="1">
            <a:spLocks noGrp="1"/>
          </p:cNvSpPr>
          <p:nvPr>
            <p:ph type="subTitle" idx="1"/>
          </p:nvPr>
        </p:nvSpPr>
        <p:spPr>
          <a:xfrm>
            <a:off x="685800" y="3627027"/>
            <a:ext cx="7772400" cy="774449"/>
          </a:xfrm>
          <a:prstGeom prst="rect">
            <a:avLst/>
          </a:prstGeom>
        </p:spPr>
        <p:txBody>
          <a:bodyPr lIns="91425" tIns="91425" rIns="91425" bIns="91425" anchor="t" anchorCtr="0">
            <a:noAutofit/>
          </a:bodyPr>
          <a:lstStyle/>
          <a:p>
            <a:pPr lvl="0" rtl="0">
              <a:buNone/>
            </a:pPr>
            <a:r>
              <a:rPr lang="en"/>
              <a:t>Let us know if you have questions</a:t>
            </a:r>
          </a:p>
        </p:txBody>
      </p:sp>
      <p:sp>
        <p:nvSpPr>
          <p:cNvPr id="89" name="Shape 89"/>
          <p:cNvSpPr/>
          <p:nvPr/>
        </p:nvSpPr>
        <p:spPr>
          <a:xfrm>
            <a:off x="6489435" y="4263853"/>
            <a:ext cx="2397797" cy="669031"/>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374</Words>
  <Application>Microsoft Macintosh PowerPoint</Application>
  <PresentationFormat>On-screen Show (16:9)</PresentationFormat>
  <Paragraphs>31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vt:lpstr>What is SEO or Why You Need Google on Your Team?</vt:lpstr>
      <vt:lpstr>SEO (Search Engine Optimization)</vt:lpstr>
      <vt:lpstr>SEO -&gt; Inbound Marketing</vt:lpstr>
      <vt:lpstr>Rankings</vt:lpstr>
      <vt:lpstr>Why Google is Your Friend</vt:lpstr>
      <vt:lpstr>On-page and Off-page SEO</vt:lpstr>
      <vt:lpstr>SEO Hat Fashion</vt:lpstr>
      <vt:lpstr>WebDesy@gmail.com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SEO or Why You Need Google on Your Team?</dc:title>
  <cp:lastModifiedBy>Admin</cp:lastModifiedBy>
  <cp:revision>1</cp:revision>
  <dcterms:modified xsi:type="dcterms:W3CDTF">2013-03-09T13:14:17Z</dcterms:modified>
</cp:coreProperties>
</file>